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27" r:id="rId2"/>
    <p:sldId id="347" r:id="rId3"/>
    <p:sldId id="348" r:id="rId4"/>
    <p:sldId id="257" r:id="rId5"/>
    <p:sldId id="261" r:id="rId6"/>
    <p:sldId id="262" r:id="rId7"/>
    <p:sldId id="263" r:id="rId8"/>
    <p:sldId id="271" r:id="rId9"/>
    <p:sldId id="302" r:id="rId10"/>
    <p:sldId id="304" r:id="rId11"/>
    <p:sldId id="284" r:id="rId12"/>
    <p:sldId id="350" r:id="rId13"/>
    <p:sldId id="351" r:id="rId14"/>
    <p:sldId id="346" r:id="rId15"/>
    <p:sldId id="352" r:id="rId16"/>
    <p:sldId id="353" r:id="rId17"/>
    <p:sldId id="354" r:id="rId18"/>
    <p:sldId id="303" r:id="rId19"/>
    <p:sldId id="355" r:id="rId20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C80000"/>
    <a:srgbClr val="0000FF"/>
    <a:srgbClr val="602322"/>
    <a:srgbClr val="792D2B"/>
    <a:srgbClr val="904406"/>
    <a:srgbClr val="843F06"/>
    <a:srgbClr val="996633"/>
    <a:srgbClr val="FAC294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1296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5D52528-F7EA-40AD-8C38-BAD60AD10D9B}" type="datetimeFigureOut">
              <a:rPr lang="ru-RU"/>
              <a:pPr>
                <a:defRPr/>
              </a:pPr>
              <a:t>18.02.2022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30EAAEFA-277A-48BE-9D1C-F92DBD1138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452672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080D47F-FE48-4DBE-B07D-0E3839E27642}" type="datetimeFigureOut">
              <a:rPr lang="ru-RU"/>
              <a:pPr>
                <a:defRPr/>
              </a:pPr>
              <a:t>18.02.2022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A355714-770D-434F-B006-17F714D8131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635128496"/>
      </p:ext>
    </p:extLst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DA9F636-67FE-4AC0-8B4E-DB9F0AC8E904}" type="datetimeFigureOut">
              <a:rPr lang="ru-RU"/>
              <a:pPr>
                <a:defRPr/>
              </a:pPr>
              <a:t>18.02.2022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79BF4EF-B895-457D-926E-77EDBD01D30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575855223"/>
      </p:ext>
    </p:extLst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4ABFDF2-9C57-4D7F-AD28-97CF54F9F755}" type="datetimeFigureOut">
              <a:rPr lang="ru-RU"/>
              <a:pPr>
                <a:defRPr/>
              </a:pPr>
              <a:t>18.02.2022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F44581C-2772-4AAD-911C-BF922C87E56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875408504"/>
      </p:ext>
    </p:extLst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1E0AA35-09A0-4B18-85D4-E0ABC8A70909}" type="datetimeFigureOut">
              <a:rPr lang="ru-RU"/>
              <a:pPr>
                <a:defRPr/>
              </a:pPr>
              <a:t>18.02.2022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9774AA3-1946-438F-BBB5-C9831B28643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866600712"/>
      </p:ext>
    </p:extLst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C93FAAA-0B73-4EE1-81D7-543170B06294}" type="datetimeFigureOut">
              <a:rPr lang="ru-RU"/>
              <a:pPr>
                <a:defRPr/>
              </a:pPr>
              <a:t>18.02.2022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BFC247C-AEE1-4627-BB7F-0E84686876C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819692247"/>
      </p:ext>
    </p:extLst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973BEEA-3A36-4A44-B055-FE98D3BE2049}" type="datetimeFigureOut">
              <a:rPr lang="ru-RU"/>
              <a:pPr>
                <a:defRPr/>
              </a:pPr>
              <a:t>18.02.2022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92A1283-2BD0-4C67-9F4D-2C98B6BEBBB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659389152"/>
      </p:ext>
    </p:extLst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91809B3-6407-41FD-AE8E-AF9593EAD5C3}" type="datetimeFigureOut">
              <a:rPr lang="ru-RU"/>
              <a:pPr>
                <a:defRPr/>
              </a:pPr>
              <a:t>18.02.2022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F51B871-B975-4463-85F2-3766C204EEF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701201591"/>
      </p:ext>
    </p:extLst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4781009-389D-4EFE-AFC8-78B92E612653}" type="datetimeFigureOut">
              <a:rPr lang="ru-RU"/>
              <a:pPr>
                <a:defRPr/>
              </a:pPr>
              <a:t>18.02.2022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973BA5A-0382-4B84-9927-497C9B966C8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618121041"/>
      </p:ext>
    </p:extLst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02D9FF4-85CE-4387-B762-505BEDDDBDC7}" type="datetimeFigureOut">
              <a:rPr lang="ru-RU"/>
              <a:pPr>
                <a:defRPr/>
              </a:pPr>
              <a:t>18.02.2022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2C8CEF2-F551-4CE3-AAE4-A7EF191950D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14736603"/>
      </p:ext>
    </p:extLst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8D522DA-E282-416A-AD09-06139E8F9BFA}" type="datetimeFigureOut">
              <a:rPr lang="ru-RU"/>
              <a:pPr>
                <a:defRPr/>
              </a:pPr>
              <a:t>18.02.2022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16139DE-C8DE-4000-946B-46F83365ED7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507966212"/>
      </p:ext>
    </p:extLst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7288EF0-1D4C-4C4F-8B54-6F240511E5B4}" type="datetimeFigureOut">
              <a:rPr lang="ru-RU"/>
              <a:pPr>
                <a:defRPr/>
              </a:pPr>
              <a:t>18.02.2022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FD1BBAC-0166-4C29-B3EB-AC439B0A475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522744520"/>
      </p:ext>
    </p:extLst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Прямоугольник 6"/>
          <p:cNvSpPr>
            <a:spLocks noChangeArrowheads="1"/>
          </p:cNvSpPr>
          <p:nvPr userDrawn="1"/>
        </p:nvSpPr>
        <p:spPr bwMode="auto">
          <a:xfrm>
            <a:off x="0" y="6611938"/>
            <a:ext cx="144938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1000" smtClean="0">
                <a:solidFill>
                  <a:srgbClr val="D9D9D9"/>
                </a:solidFill>
                <a:latin typeface="Mistral" panose="03090702030407020403" pitchFamily="66" charset="0"/>
              </a:rPr>
              <a:t>© Фокина Лидия Петровна </a:t>
            </a: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857250" y="214313"/>
            <a:ext cx="8072438" cy="6429375"/>
          </a:xfrm>
          <a:prstGeom prst="rect">
            <a:avLst/>
          </a:prstGeom>
          <a:solidFill>
            <a:schemeClr val="bg1"/>
          </a:solidFill>
          <a:ln w="38100" cap="rnd">
            <a:solidFill>
              <a:schemeClr val="bg1">
                <a:lumMod val="65000"/>
              </a:schemeClr>
            </a:solidFill>
            <a:prstDash val="solid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9" name="Группа 8"/>
          <p:cNvGrpSpPr/>
          <p:nvPr userDrawn="1"/>
        </p:nvGrpSpPr>
        <p:grpSpPr>
          <a:xfrm>
            <a:off x="357158" y="1000108"/>
            <a:ext cx="928662" cy="214314"/>
            <a:chOff x="2714612" y="3143248"/>
            <a:chExt cx="2857520" cy="928694"/>
          </a:xfrm>
          <a:solidFill>
            <a:srgbClr val="843F06"/>
          </a:solidFill>
        </p:grpSpPr>
        <p:sp>
          <p:nvSpPr>
            <p:cNvPr id="10" name="Овал 9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" name="Овал 10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" name="Овал 11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5" name="Группа 14"/>
          <p:cNvGrpSpPr/>
          <p:nvPr userDrawn="1"/>
        </p:nvGrpSpPr>
        <p:grpSpPr>
          <a:xfrm>
            <a:off x="357158" y="1658925"/>
            <a:ext cx="928662" cy="214314"/>
            <a:chOff x="2714612" y="3143248"/>
            <a:chExt cx="2857520" cy="928694"/>
          </a:xfrm>
          <a:solidFill>
            <a:srgbClr val="843F06"/>
          </a:solidFill>
        </p:grpSpPr>
        <p:sp>
          <p:nvSpPr>
            <p:cNvPr id="16" name="Овал 15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7" name="Овал 16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8" name="Овал 17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9" name="Овал 18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0" name="Овал 19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21" name="Группа 20"/>
          <p:cNvGrpSpPr/>
          <p:nvPr userDrawn="1"/>
        </p:nvGrpSpPr>
        <p:grpSpPr>
          <a:xfrm>
            <a:off x="357158" y="2317742"/>
            <a:ext cx="928662" cy="214314"/>
            <a:chOff x="2714612" y="3143248"/>
            <a:chExt cx="2857520" cy="928694"/>
          </a:xfrm>
          <a:solidFill>
            <a:srgbClr val="843F06"/>
          </a:solidFill>
        </p:grpSpPr>
        <p:sp>
          <p:nvSpPr>
            <p:cNvPr id="22" name="Овал 21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3" name="Овал 22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4" name="Овал 23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5" name="Овал 24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6" name="Овал 25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27" name="Группа 26"/>
          <p:cNvGrpSpPr/>
          <p:nvPr userDrawn="1"/>
        </p:nvGrpSpPr>
        <p:grpSpPr>
          <a:xfrm>
            <a:off x="357158" y="2976559"/>
            <a:ext cx="928662" cy="214314"/>
            <a:chOff x="2714612" y="3143248"/>
            <a:chExt cx="2857520" cy="928694"/>
          </a:xfrm>
          <a:solidFill>
            <a:srgbClr val="843F06"/>
          </a:solidFill>
        </p:grpSpPr>
        <p:sp>
          <p:nvSpPr>
            <p:cNvPr id="28" name="Овал 27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9" name="Овал 28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0" name="Овал 29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1" name="Овал 30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33" name="Группа 32"/>
          <p:cNvGrpSpPr/>
          <p:nvPr userDrawn="1"/>
        </p:nvGrpSpPr>
        <p:grpSpPr>
          <a:xfrm>
            <a:off x="357158" y="3635376"/>
            <a:ext cx="928662" cy="214314"/>
            <a:chOff x="2714612" y="3143248"/>
            <a:chExt cx="2857520" cy="928694"/>
          </a:xfrm>
          <a:solidFill>
            <a:srgbClr val="843F06"/>
          </a:solidFill>
        </p:grpSpPr>
        <p:sp>
          <p:nvSpPr>
            <p:cNvPr id="34" name="Овал 33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6" name="Овал 35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7" name="Овал 36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8" name="Овал 37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39" name="Группа 38"/>
          <p:cNvGrpSpPr/>
          <p:nvPr userDrawn="1"/>
        </p:nvGrpSpPr>
        <p:grpSpPr>
          <a:xfrm>
            <a:off x="357158" y="4294193"/>
            <a:ext cx="928662" cy="214314"/>
            <a:chOff x="2714612" y="3143248"/>
            <a:chExt cx="2857520" cy="928694"/>
          </a:xfrm>
          <a:solidFill>
            <a:srgbClr val="843F06"/>
          </a:solidFill>
        </p:grpSpPr>
        <p:sp>
          <p:nvSpPr>
            <p:cNvPr id="40" name="Овал 39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1" name="Овал 40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2" name="Овал 41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3" name="Овал 42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4" name="Овал 43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45" name="Группа 44"/>
          <p:cNvGrpSpPr/>
          <p:nvPr userDrawn="1"/>
        </p:nvGrpSpPr>
        <p:grpSpPr>
          <a:xfrm>
            <a:off x="357158" y="4953010"/>
            <a:ext cx="928662" cy="214314"/>
            <a:chOff x="2714612" y="3143248"/>
            <a:chExt cx="2857520" cy="928694"/>
          </a:xfrm>
          <a:solidFill>
            <a:srgbClr val="843F06"/>
          </a:solidFill>
        </p:grpSpPr>
        <p:sp>
          <p:nvSpPr>
            <p:cNvPr id="46" name="Овал 45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7" name="Овал 46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8" name="Овал 47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9" name="Овал 48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0" name="Овал 49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51" name="Группа 50"/>
          <p:cNvGrpSpPr/>
          <p:nvPr userDrawn="1"/>
        </p:nvGrpSpPr>
        <p:grpSpPr>
          <a:xfrm>
            <a:off x="357158" y="6270645"/>
            <a:ext cx="928662" cy="214314"/>
            <a:chOff x="2714612" y="3143248"/>
            <a:chExt cx="2857520" cy="928694"/>
          </a:xfrm>
          <a:solidFill>
            <a:srgbClr val="843F06"/>
          </a:solidFill>
        </p:grpSpPr>
        <p:sp>
          <p:nvSpPr>
            <p:cNvPr id="52" name="Овал 51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4" name="Овал 53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5" name="Овал 54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6" name="Овал 55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57" name="Группа 56"/>
          <p:cNvGrpSpPr/>
          <p:nvPr userDrawn="1"/>
        </p:nvGrpSpPr>
        <p:grpSpPr>
          <a:xfrm>
            <a:off x="357158" y="5611827"/>
            <a:ext cx="928662" cy="214314"/>
            <a:chOff x="2714612" y="3143248"/>
            <a:chExt cx="2857520" cy="928694"/>
          </a:xfrm>
          <a:solidFill>
            <a:srgbClr val="843F06"/>
          </a:solidFill>
        </p:grpSpPr>
        <p:sp>
          <p:nvSpPr>
            <p:cNvPr id="58" name="Овал 57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1" name="Овал 60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2" name="Овал 61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64" name="Группа 63"/>
          <p:cNvGrpSpPr/>
          <p:nvPr userDrawn="1"/>
        </p:nvGrpSpPr>
        <p:grpSpPr>
          <a:xfrm>
            <a:off x="357158" y="341291"/>
            <a:ext cx="928662" cy="214314"/>
            <a:chOff x="2714612" y="3143248"/>
            <a:chExt cx="2857520" cy="928694"/>
          </a:xfrm>
          <a:solidFill>
            <a:srgbClr val="843F06"/>
          </a:solidFill>
        </p:grpSpPr>
        <p:sp>
          <p:nvSpPr>
            <p:cNvPr id="65" name="Овал 64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6" name="Овал 65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7" name="Овал 66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8" name="Овал 67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9" name="Овал 68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8" r:id="rId1"/>
    <p:sldLayoutId id="2147484289" r:id="rId2"/>
    <p:sldLayoutId id="2147484290" r:id="rId3"/>
    <p:sldLayoutId id="2147484291" r:id="rId4"/>
    <p:sldLayoutId id="2147484292" r:id="rId5"/>
    <p:sldLayoutId id="2147484293" r:id="rId6"/>
    <p:sldLayoutId id="2147484294" r:id="rId7"/>
    <p:sldLayoutId id="2147484295" r:id="rId8"/>
    <p:sldLayoutId id="2147484296" r:id="rId9"/>
    <p:sldLayoutId id="2147484297" r:id="rId10"/>
    <p:sldLayoutId id="2147484298" r:id="rId11"/>
  </p:sldLayoutIdLst>
  <p:transition>
    <p:zo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3" Type="http://schemas.openxmlformats.org/officeDocument/2006/relationships/image" Target="../media/image56.png"/><Relationship Id="rId7" Type="http://schemas.openxmlformats.org/officeDocument/2006/relationships/image" Target="../media/image60.jpe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10" Type="http://schemas.openxmlformats.org/officeDocument/2006/relationships/image" Target="../media/image63.png"/><Relationship Id="rId4" Type="http://schemas.openxmlformats.org/officeDocument/2006/relationships/image" Target="../media/image57.png"/><Relationship Id="rId9" Type="http://schemas.openxmlformats.org/officeDocument/2006/relationships/image" Target="../media/image6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Box 3"/>
          <p:cNvSpPr txBox="1">
            <a:spLocks noChangeArrowheads="1"/>
          </p:cNvSpPr>
          <p:nvPr/>
        </p:nvSpPr>
        <p:spPr bwMode="auto">
          <a:xfrm>
            <a:off x="4139952" y="1412776"/>
            <a:ext cx="4788024" cy="5847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endParaRPr lang="ru-RU" altLang="ru-RU" sz="2000" dirty="0" smtClean="0">
              <a:latin typeface="+mn-lt"/>
            </a:endParaRPr>
          </a:p>
          <a:p>
            <a:pPr algn="ctr" eaLnBrk="1" hangingPunct="1">
              <a:defRPr/>
            </a:pPr>
            <a:r>
              <a:rPr lang="ru-RU" sz="2000" b="1" dirty="0" smtClean="0"/>
              <a:t>Педагогический дистанционный конкурс,</a:t>
            </a:r>
            <a:br>
              <a:rPr lang="ru-RU" sz="2000" b="1" dirty="0" smtClean="0"/>
            </a:br>
            <a:r>
              <a:rPr lang="ru-RU" sz="2000" b="1" dirty="0" smtClean="0"/>
              <a:t>посвященный празднованию </a:t>
            </a:r>
          </a:p>
          <a:p>
            <a:pPr algn="ctr" eaLnBrk="1" hangingPunct="1">
              <a:defRPr/>
            </a:pPr>
            <a:r>
              <a:rPr lang="ru-RU" sz="2000" b="1" dirty="0" smtClean="0"/>
              <a:t>Великой Победы</a:t>
            </a:r>
            <a:br>
              <a:rPr lang="ru-RU" sz="2000" b="1" dirty="0" smtClean="0"/>
            </a:br>
            <a:r>
              <a:rPr lang="ru-RU" sz="2000" b="1" dirty="0" smtClean="0"/>
              <a:t> «Я расскажу вам о войне...»</a:t>
            </a:r>
          </a:p>
          <a:p>
            <a:pPr algn="ctr"/>
            <a:r>
              <a:rPr lang="ru-RU" sz="2000" b="1" i="1" dirty="0" smtClean="0">
                <a:solidFill>
                  <a:srgbClr val="002060"/>
                </a:solidFill>
              </a:rPr>
              <a:t>Номинация :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C80000"/>
                </a:solidFill>
                <a:latin typeface="Monotype Corsiva" pitchFamily="66" charset="0"/>
              </a:rPr>
              <a:t>«Лучшее </a:t>
            </a:r>
            <a:r>
              <a:rPr lang="ru-RU" sz="2400" b="1" smtClean="0">
                <a:solidFill>
                  <a:srgbClr val="C80000"/>
                </a:solidFill>
                <a:latin typeface="Monotype Corsiva" pitchFamily="66" charset="0"/>
              </a:rPr>
              <a:t>внеклассное мероприятие»</a:t>
            </a:r>
            <a:endParaRPr lang="ru-RU" sz="2400" b="1" dirty="0" smtClean="0">
              <a:solidFill>
                <a:srgbClr val="C80000"/>
              </a:solidFill>
              <a:latin typeface="Monotype Corsiva" pitchFamily="66" charset="0"/>
            </a:endParaRPr>
          </a:p>
          <a:p>
            <a:pPr algn="ctr"/>
            <a:r>
              <a:rPr lang="ru-RU" sz="2000" b="1" i="1" dirty="0" smtClean="0">
                <a:solidFill>
                  <a:srgbClr val="002060"/>
                </a:solidFill>
                <a:cs typeface="Times New Roman" pitchFamily="18" charset="0"/>
              </a:rPr>
              <a:t>Название работы:</a:t>
            </a:r>
          </a:p>
          <a:p>
            <a:pPr algn="ctr" eaLnBrk="1" hangingPunct="1">
              <a:defRPr/>
            </a:pPr>
            <a:r>
              <a:rPr lang="ru-RU" sz="2400" b="1" i="1" dirty="0" smtClean="0">
                <a:solidFill>
                  <a:srgbClr val="C80000"/>
                </a:solidFill>
                <a:latin typeface="Monotype Corsiva" panose="03010101010201010101" pitchFamily="66" charset="0"/>
              </a:rPr>
              <a:t>Музейный урок </a:t>
            </a:r>
          </a:p>
          <a:p>
            <a:pPr algn="ctr" eaLnBrk="1" hangingPunct="1">
              <a:defRPr/>
            </a:pPr>
            <a:r>
              <a:rPr lang="ru-RU" sz="2400" b="1" i="1" dirty="0" smtClean="0">
                <a:solidFill>
                  <a:srgbClr val="C80000"/>
                </a:solidFill>
                <a:latin typeface="Monotype Corsiva" panose="03010101010201010101" pitchFamily="66" charset="0"/>
              </a:rPr>
              <a:t>«В память о вечном…»</a:t>
            </a:r>
            <a:endParaRPr lang="ru-RU" altLang="ru-RU" sz="2400" b="1" i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  <a:p>
            <a:pPr algn="ctr" eaLnBrk="1" hangingPunct="1">
              <a:defRPr/>
            </a:pPr>
            <a:r>
              <a:rPr lang="ru-RU" altLang="ru-RU" sz="2000" b="1" i="1" dirty="0" smtClean="0">
                <a:cs typeface="Times New Roman" pitchFamily="18" charset="0"/>
              </a:rPr>
              <a:t>Разработала:</a:t>
            </a:r>
          </a:p>
          <a:p>
            <a:pPr algn="ctr" eaLnBrk="1" hangingPunct="1">
              <a:defRPr/>
            </a:pPr>
            <a:r>
              <a:rPr lang="ru-RU" altLang="ru-RU" sz="20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Заместитель директора, учитель географии: Казакова А.В. </a:t>
            </a:r>
          </a:p>
          <a:p>
            <a:pPr algn="ctr" eaLnBrk="1" hangingPunct="1">
              <a:defRPr/>
            </a:pPr>
            <a:r>
              <a:rPr lang="ru-RU" altLang="ru-RU" sz="20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МБОУ «Центр образования № 23»</a:t>
            </a:r>
          </a:p>
          <a:p>
            <a:pPr algn="ctr" eaLnBrk="1" hangingPunct="1">
              <a:defRPr/>
            </a:pPr>
            <a:r>
              <a:rPr lang="ru-RU" altLang="ru-RU" sz="1800" b="1" i="1" dirty="0" smtClean="0">
                <a:solidFill>
                  <a:srgbClr val="002060"/>
                </a:solidFill>
                <a:cs typeface="Times New Roman" pitchFamily="18" charset="0"/>
              </a:rPr>
              <a:t>Новомосковск 2022  г</a:t>
            </a:r>
          </a:p>
          <a:p>
            <a:pPr algn="ctr" eaLnBrk="1" hangingPunct="1">
              <a:defRPr/>
            </a:pPr>
            <a:endParaRPr lang="ru-RU" altLang="ru-RU" sz="2000" b="1" i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  <a:p>
            <a:pPr algn="ctr" eaLnBrk="1" hangingPunct="1">
              <a:defRPr/>
            </a:pPr>
            <a:endParaRPr lang="ru-RU" altLang="ru-RU" sz="2400" b="1" i="1" dirty="0" smtClean="0"/>
          </a:p>
        </p:txBody>
      </p:sp>
      <p:sp>
        <p:nvSpPr>
          <p:cNvPr id="9" name="Прямоугольник 8"/>
          <p:cNvSpPr/>
          <p:nvPr/>
        </p:nvSpPr>
        <p:spPr>
          <a:xfrm>
            <a:off x="31750" y="6662738"/>
            <a:ext cx="1395413" cy="15875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6388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3928" y="332656"/>
            <a:ext cx="1525910" cy="1522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mou23super.ucoz.ru/bibl/DSC0084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492896"/>
            <a:ext cx="3216845" cy="241263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Рисунок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667500"/>
            <a:ext cx="1420813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1297703" y="4005064"/>
            <a:ext cx="759360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…1-го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ноября </a:t>
            </a:r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Г.К.Жуков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был вызван в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Ставку. Между ним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И.В.Сталиным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состоялся такой разговор. </a:t>
            </a:r>
          </a:p>
          <a:p>
            <a:pPr>
              <a:defRPr/>
            </a:pP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"Мы хотим провести в Москве, кроме торжественного заседания по случаю годовщины Октября, и парад войск. Как вы думаете, обстановка на фронте позволит нам провести эти торжества?" </a:t>
            </a:r>
          </a:p>
          <a:p>
            <a:pPr>
              <a:defRPr/>
            </a:pP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"В ближайшие дни враг не начнет большого наступления. Он понес в предыдущих сражениях серьезные потери и вынужден пополнять и перегруппировывать войска. Против авиации, которая наверняка будет действовать, необходимо усилить ПВО и подтянуть к Москве истребительную авиацию с соседних фронтов».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691680" y="1100945"/>
            <a:ext cx="35619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18 декабря 1940 г. немецким командованием </a:t>
            </a:r>
            <a:endParaRPr lang="ru-RU" alt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alt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подписан план </a:t>
            </a:r>
            <a:r>
              <a:rPr lang="ru-RU" alt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нападения Германии на СССР </a:t>
            </a:r>
            <a:r>
              <a:rPr lang="ru-RU" alt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</a:p>
          <a:p>
            <a:pPr>
              <a:defRPr/>
            </a:pPr>
            <a:r>
              <a:rPr lang="ru-RU" alt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alt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Барбаросса». </a:t>
            </a:r>
            <a:r>
              <a:rPr lang="ru-RU" alt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22 июня 1941 года Германия напала </a:t>
            </a:r>
          </a:p>
          <a:p>
            <a:pPr>
              <a:defRPr/>
            </a:pPr>
            <a:r>
              <a:rPr lang="ru-RU" alt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СССР.</a:t>
            </a:r>
            <a:endParaRPr lang="ru-RU" alt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386" t="7497" r="2193" b="7497"/>
          <a:stretch>
            <a:fillRect/>
          </a:stretch>
        </p:blipFill>
        <p:spPr bwMode="auto">
          <a:xfrm>
            <a:off x="5073576" y="692696"/>
            <a:ext cx="3601070" cy="3177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1317381"/>
            <a:ext cx="2516828" cy="4039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036" name="Rectangle 7"/>
          <p:cNvSpPr>
            <a:spLocks noChangeArrowheads="1"/>
          </p:cNvSpPr>
          <p:nvPr/>
        </p:nvSpPr>
        <p:spPr bwMode="auto">
          <a:xfrm>
            <a:off x="3779912" y="723900"/>
            <a:ext cx="5013575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Наступательный период Московской битвы</a:t>
            </a:r>
          </a:p>
          <a:p>
            <a:pPr algn="ctr"/>
            <a:r>
              <a:rPr lang="ru-RU" alt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(5 декабря 1941 г. – 20 апреля 1942 г.)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0261" y="2290402"/>
            <a:ext cx="2724226" cy="1724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4516" y="3748793"/>
            <a:ext cx="2695716" cy="17036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t="5328"/>
          <a:stretch/>
        </p:blipFill>
        <p:spPr>
          <a:xfrm>
            <a:off x="3944342" y="5157192"/>
            <a:ext cx="2730145" cy="16397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9245" y="2253955"/>
            <a:ext cx="2646785" cy="16938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6439246" y="3670264"/>
            <a:ext cx="2631165" cy="16867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6466873" y="5108849"/>
            <a:ext cx="2627184" cy="16635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635125"/>
            <a:ext cx="3217863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4005263"/>
            <a:ext cx="2808287" cy="241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TextBox 6"/>
          <p:cNvSpPr txBox="1">
            <a:spLocks noChangeArrowheads="1"/>
          </p:cNvSpPr>
          <p:nvPr/>
        </p:nvSpPr>
        <p:spPr bwMode="auto">
          <a:xfrm>
            <a:off x="6804025" y="6092825"/>
            <a:ext cx="15113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ru-RU" altLang="ru-RU" b="1">
                <a:solidFill>
                  <a:srgbClr val="660033"/>
                </a:solidFill>
              </a:rPr>
              <a:t>1943год</a:t>
            </a:r>
          </a:p>
        </p:txBody>
      </p:sp>
      <p:sp>
        <p:nvSpPr>
          <p:cNvPr id="46086" name="Прямоугольник 7"/>
          <p:cNvSpPr>
            <a:spLocks noChangeArrowheads="1"/>
          </p:cNvSpPr>
          <p:nvPr/>
        </p:nvSpPr>
        <p:spPr bwMode="auto">
          <a:xfrm>
            <a:off x="1691680" y="5877272"/>
            <a:ext cx="28082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ru-RU" altLang="ru-RU" b="1">
                <a:solidFill>
                  <a:srgbClr val="660033"/>
                </a:solidFill>
              </a:rPr>
              <a:t>В кругу семьи, 1939 год.</a:t>
            </a:r>
          </a:p>
        </p:txBody>
      </p:sp>
      <p:sp>
        <p:nvSpPr>
          <p:cNvPr id="46087" name="Прямоугольник 8"/>
          <p:cNvSpPr>
            <a:spLocks noChangeArrowheads="1"/>
          </p:cNvSpPr>
          <p:nvPr/>
        </p:nvSpPr>
        <p:spPr bwMode="auto">
          <a:xfrm>
            <a:off x="5435600" y="3644900"/>
            <a:ext cx="21621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ru-RU" altLang="ru-RU" b="1">
                <a:solidFill>
                  <a:srgbClr val="660033"/>
                </a:solidFill>
              </a:rPr>
              <a:t>Жуков с дочерьми.</a:t>
            </a:r>
          </a:p>
        </p:txBody>
      </p:sp>
      <p:pic>
        <p:nvPicPr>
          <p:cNvPr id="46088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1052513"/>
            <a:ext cx="2952750" cy="263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91" name="WordArt 11" descr="Белый мрамор"/>
          <p:cNvSpPr>
            <a:spLocks noChangeArrowheads="1" noChangeShapeType="1" noTextEdit="1"/>
          </p:cNvSpPr>
          <p:nvPr/>
        </p:nvSpPr>
        <p:spPr bwMode="auto">
          <a:xfrm>
            <a:off x="1495837" y="597556"/>
            <a:ext cx="3362325" cy="523875"/>
          </a:xfrm>
          <a:prstGeom prst="rect">
            <a:avLst/>
          </a:prstGeom>
          <a:extLst>
            <a:ext uri="{AF507438-7753-43E0-B8FC-AC1667EBCBE1}">
              <a14:hiddenEffects xmlns=""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ru-RU" sz="3600" kern="10" dirty="0">
                <a:ln w="9525">
                  <a:round/>
                  <a:headEnd/>
                  <a:tailEnd/>
                </a:ln>
                <a:blipFill dpi="0" rotWithShape="0">
                  <a:blip r:embed="rId5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Семья  Жукова</a:t>
            </a:r>
          </a:p>
        </p:txBody>
      </p:sp>
    </p:spTree>
    <p:extLst>
      <p:ext uri="{BB962C8B-B14F-4D97-AF65-F5344CB8AC3E}">
        <p14:creationId xmlns="" xmlns:p14="http://schemas.microsoft.com/office/powerpoint/2010/main" val="3767573673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4205" b="7166"/>
          <a:stretch>
            <a:fillRect/>
          </a:stretch>
        </p:blipFill>
        <p:spPr>
          <a:xfrm>
            <a:off x="1664273" y="770719"/>
            <a:ext cx="3455987" cy="2374900"/>
          </a:xfrm>
          <a:noFill/>
        </p:spPr>
      </p:pic>
      <p:sp>
        <p:nvSpPr>
          <p:cNvPr id="47107" name="Прямоугольник 4"/>
          <p:cNvSpPr>
            <a:spLocks noChangeArrowheads="1"/>
          </p:cNvSpPr>
          <p:nvPr/>
        </p:nvSpPr>
        <p:spPr bwMode="auto">
          <a:xfrm>
            <a:off x="1663751" y="3213161"/>
            <a:ext cx="33147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ru-RU" altLang="ru-RU" b="1" dirty="0">
                <a:solidFill>
                  <a:srgbClr val="660033"/>
                </a:solidFill>
              </a:rPr>
              <a:t>Маршал Жуков. </a:t>
            </a:r>
          </a:p>
          <a:p>
            <a:pPr algn="ctr" eaLnBrk="1" hangingPunct="1"/>
            <a:r>
              <a:rPr lang="ru-RU" altLang="ru-RU" b="1" dirty="0">
                <a:solidFill>
                  <a:srgbClr val="660033"/>
                </a:solidFill>
              </a:rPr>
              <a:t>Жизнь после Парада Победы.</a:t>
            </a:r>
            <a:r>
              <a:rPr lang="ru-RU" altLang="ru-RU" b="1" dirty="0">
                <a:solidFill>
                  <a:srgbClr val="3333CC"/>
                </a:solidFill>
              </a:rPr>
              <a:t> </a:t>
            </a:r>
          </a:p>
        </p:txBody>
      </p:sp>
      <p:pic>
        <p:nvPicPr>
          <p:cNvPr id="4710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882" y="3983918"/>
            <a:ext cx="2906712" cy="208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9" name="Прямоугольник 6"/>
          <p:cNvSpPr>
            <a:spLocks noChangeArrowheads="1"/>
          </p:cNvSpPr>
          <p:nvPr/>
        </p:nvSpPr>
        <p:spPr bwMode="auto">
          <a:xfrm>
            <a:off x="5148263" y="6129018"/>
            <a:ext cx="36814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ru-RU" altLang="ru-RU" b="1" dirty="0">
                <a:solidFill>
                  <a:srgbClr val="660033"/>
                </a:solidFill>
              </a:rPr>
              <a:t>Мария Георгиевна Жукова, дочь</a:t>
            </a:r>
            <a:r>
              <a:rPr lang="ru-RU" altLang="ru-RU" b="1" dirty="0">
                <a:solidFill>
                  <a:srgbClr val="3333CC"/>
                </a:solidFill>
              </a:rPr>
              <a:t> </a:t>
            </a:r>
          </a:p>
        </p:txBody>
      </p:sp>
      <p:pic>
        <p:nvPicPr>
          <p:cNvPr id="4711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402105"/>
            <a:ext cx="1182688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090" r="8272"/>
          <a:stretch>
            <a:fillRect/>
          </a:stretch>
        </p:blipFill>
        <p:spPr bwMode="auto">
          <a:xfrm>
            <a:off x="2846642" y="4149725"/>
            <a:ext cx="208915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2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864214"/>
            <a:ext cx="2008188" cy="232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3" name="Прямоугольник 10"/>
          <p:cNvSpPr>
            <a:spLocks noChangeArrowheads="1"/>
          </p:cNvSpPr>
          <p:nvPr/>
        </p:nvSpPr>
        <p:spPr bwMode="auto">
          <a:xfrm>
            <a:off x="4967288" y="3185139"/>
            <a:ext cx="41767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ru-RU" altLang="ru-RU" b="1" dirty="0">
                <a:solidFill>
                  <a:srgbClr val="660033"/>
                </a:solidFill>
              </a:rPr>
              <a:t>Маршал Жуков с </a:t>
            </a:r>
            <a:r>
              <a:rPr lang="ru-RU" altLang="ru-RU" b="1" dirty="0" err="1" smtClean="0">
                <a:solidFill>
                  <a:srgbClr val="660033"/>
                </a:solidFill>
              </a:rPr>
              <a:t>дочерьми</a:t>
            </a:r>
            <a:endParaRPr lang="ru-RU" altLang="ru-RU" b="1" dirty="0" smtClean="0">
              <a:solidFill>
                <a:srgbClr val="660033"/>
              </a:solidFill>
            </a:endParaRPr>
          </a:p>
          <a:p>
            <a:pPr algn="ctr" eaLnBrk="1" hangingPunct="1"/>
            <a:r>
              <a:rPr lang="ru-RU" altLang="ru-RU" b="1" dirty="0" smtClean="0">
                <a:solidFill>
                  <a:srgbClr val="660033"/>
                </a:solidFill>
              </a:rPr>
              <a:t> </a:t>
            </a:r>
            <a:r>
              <a:rPr lang="ru-RU" altLang="ru-RU" b="1" dirty="0">
                <a:solidFill>
                  <a:srgbClr val="660033"/>
                </a:solidFill>
              </a:rPr>
              <a:t>Эрой и Эллой.</a:t>
            </a:r>
          </a:p>
        </p:txBody>
      </p:sp>
    </p:spTree>
    <p:extLst>
      <p:ext uri="{BB962C8B-B14F-4D97-AF65-F5344CB8AC3E}">
        <p14:creationId xmlns="" xmlns:p14="http://schemas.microsoft.com/office/powerpoint/2010/main" val="24939058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836712"/>
            <a:ext cx="45085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Битва под Москвой происходила на территории до 1000 км по фронту и до 350-400 км в глубину, что по площади равнялось Англии, Ирландии, Исландии, Бельгии и Голландии вместе взятых. В течение 203 суток шли яростные, ожесточенные и кровопролитные бои, в которых с обеих сторон сражались свыше 7 млн. солдат и офицеров, около 53 тысяч орудий и минометов, около 6,5 тысяч танков и штурмовых орудий, более 3 тысяч боевых самолетов.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420813" y="3905250"/>
            <a:ext cx="44196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1600" b="1" i="1" dirty="0">
                <a:solidFill>
                  <a:srgbClr val="602322"/>
                </a:solidFill>
                <a:latin typeface="Times New Roman" pitchFamily="18" charset="0"/>
                <a:cs typeface="Times New Roman" pitchFamily="18" charset="0"/>
              </a:rPr>
              <a:t>«Красная Армия в битве под Мо­сквой впервые за шесть месяцев войны нанесла крупнейшее пора­жение главной группировке гитле­ровских войск. До этого Совет­ские Вооруженные Силы уже осу­ществили ряд серьезных операций, замедливших продвижение вермахта на всех трех главных направлениях его ударов. Тем не менее, они по своим масштабам и результатам уступают великой битве у стен советской столицы».</a:t>
            </a:r>
          </a:p>
        </p:txBody>
      </p:sp>
      <p:pic>
        <p:nvPicPr>
          <p:cNvPr id="46084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163" y="6669088"/>
            <a:ext cx="14192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5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8337" y="5085184"/>
            <a:ext cx="1285875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7452320" y="620688"/>
            <a:ext cx="1301224" cy="19031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284288" y="231775"/>
            <a:ext cx="7319962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января 1941 г. - 20 апреля 1942 г.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началось общее </a:t>
            </a:r>
            <a:r>
              <a:rPr lang="ru-RU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наступление Красной Армии на советско-германском фронте.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4512" y="2708920"/>
            <a:ext cx="2814443" cy="1928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812" r="8308"/>
          <a:stretch>
            <a:fillRect/>
          </a:stretch>
        </p:blipFill>
        <p:spPr>
          <a:xfrm>
            <a:off x="1331913" y="1365338"/>
            <a:ext cx="1497012" cy="1784350"/>
          </a:xfrm>
          <a:noFill/>
        </p:spPr>
      </p:pic>
      <p:pic>
        <p:nvPicPr>
          <p:cNvPr id="3789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5618" y="1365338"/>
            <a:ext cx="3513137" cy="417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341438"/>
            <a:ext cx="1439863" cy="230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4" name="Прямоугольник 6"/>
          <p:cNvSpPr>
            <a:spLocks noChangeArrowheads="1"/>
          </p:cNvSpPr>
          <p:nvPr/>
        </p:nvSpPr>
        <p:spPr bwMode="auto">
          <a:xfrm>
            <a:off x="1377266" y="3141663"/>
            <a:ext cx="1439862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1600" b="1" dirty="0">
                <a:solidFill>
                  <a:srgbClr val="660033"/>
                </a:solidFill>
              </a:rPr>
              <a:t>ОРДЕН ЖУКОВА </a:t>
            </a:r>
          </a:p>
          <a:p>
            <a:pPr algn="ctr" eaLnBrk="1" hangingPunct="1"/>
            <a:r>
              <a:rPr lang="ru-RU" altLang="ru-RU" sz="1600" b="1" dirty="0">
                <a:solidFill>
                  <a:srgbClr val="660033"/>
                </a:solidFill>
              </a:rPr>
              <a:t>Учрежден Указом Президента Российской Федерации </a:t>
            </a:r>
          </a:p>
          <a:p>
            <a:pPr algn="ctr" eaLnBrk="1" hangingPunct="1"/>
            <a:r>
              <a:rPr lang="ru-RU" altLang="ru-RU" sz="1600" b="1" dirty="0">
                <a:solidFill>
                  <a:srgbClr val="660033"/>
                </a:solidFill>
              </a:rPr>
              <a:t>от 6 марта 1995 года.</a:t>
            </a:r>
          </a:p>
        </p:txBody>
      </p:sp>
      <p:sp>
        <p:nvSpPr>
          <p:cNvPr id="37895" name="Прямоугольник 7"/>
          <p:cNvSpPr>
            <a:spLocks noChangeArrowheads="1"/>
          </p:cNvSpPr>
          <p:nvPr/>
        </p:nvSpPr>
        <p:spPr bwMode="auto">
          <a:xfrm>
            <a:off x="6732016" y="3661286"/>
            <a:ext cx="1584325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1500" b="1" dirty="0">
                <a:solidFill>
                  <a:srgbClr val="660033"/>
                </a:solidFill>
              </a:rPr>
              <a:t>МЕДАЛЬ ЖУКОВА </a:t>
            </a:r>
          </a:p>
          <a:p>
            <a:pPr algn="ctr" eaLnBrk="1" hangingPunct="1"/>
            <a:r>
              <a:rPr lang="ru-RU" altLang="ru-RU" sz="1500" b="1" dirty="0">
                <a:solidFill>
                  <a:srgbClr val="660033"/>
                </a:solidFill>
              </a:rPr>
              <a:t>Учреждена Указом Президента Российской Федерации </a:t>
            </a:r>
          </a:p>
          <a:p>
            <a:pPr algn="ctr" eaLnBrk="1" hangingPunct="1"/>
            <a:r>
              <a:rPr lang="ru-RU" altLang="ru-RU" sz="1500" b="1" dirty="0">
                <a:solidFill>
                  <a:srgbClr val="660033"/>
                </a:solidFill>
              </a:rPr>
              <a:t>от 9 мая 1994 г</a:t>
            </a:r>
          </a:p>
        </p:txBody>
      </p:sp>
      <p:sp>
        <p:nvSpPr>
          <p:cNvPr id="37898" name="WordArt 10" descr="Частый вертикальный"/>
          <p:cNvSpPr>
            <a:spLocks noChangeArrowheads="1" noChangeShapeType="1" noTextEdit="1"/>
          </p:cNvSpPr>
          <p:nvPr/>
        </p:nvSpPr>
        <p:spPr bwMode="auto">
          <a:xfrm>
            <a:off x="1835150" y="188913"/>
            <a:ext cx="5934075" cy="8763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ru-RU" sz="3600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Награды и знаки признания</a:t>
            </a:r>
          </a:p>
        </p:txBody>
      </p:sp>
    </p:spTree>
    <p:extLst>
      <p:ext uri="{BB962C8B-B14F-4D97-AF65-F5344CB8AC3E}">
        <p14:creationId xmlns="" xmlns:p14="http://schemas.microsoft.com/office/powerpoint/2010/main" val="950665402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Содержимое 2"/>
          <p:cNvSpPr>
            <a:spLocks noGrp="1"/>
          </p:cNvSpPr>
          <p:nvPr>
            <p:ph type="body" sz="half" idx="1"/>
          </p:nvPr>
        </p:nvSpPr>
        <p:spPr>
          <a:xfrm>
            <a:off x="1259632" y="1268760"/>
            <a:ext cx="3744416" cy="504056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 sz="1400" b="1" dirty="0" smtClean="0">
                <a:solidFill>
                  <a:srgbClr val="660033"/>
                </a:solidFill>
              </a:rPr>
              <a:t>(</a:t>
            </a:r>
            <a:r>
              <a:rPr lang="ru-RU" altLang="ru-RU" sz="14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Герой МНР, 18 орденов, 10 медалей и звание Почетного итальянского партизана)</a:t>
            </a:r>
          </a:p>
          <a:p>
            <a:pPr>
              <a:lnSpc>
                <a:spcPct val="80000"/>
              </a:lnSpc>
            </a:pPr>
            <a:r>
              <a:rPr lang="ru-RU" altLang="ru-RU" sz="14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Золотая Звезда Героя Монгольской Народной Республики (1972) </a:t>
            </a:r>
          </a:p>
          <a:p>
            <a:pPr>
              <a:lnSpc>
                <a:spcPct val="80000"/>
              </a:lnSpc>
            </a:pPr>
            <a:r>
              <a:rPr lang="ru-RU" altLang="ru-RU" sz="14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Орден Красного Знамени Тувинской Республики (1939) </a:t>
            </a:r>
          </a:p>
          <a:p>
            <a:pPr>
              <a:lnSpc>
                <a:spcPct val="80000"/>
              </a:lnSpc>
            </a:pPr>
            <a:r>
              <a:rPr lang="ru-RU" altLang="ru-RU" sz="14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 ордена </a:t>
            </a:r>
            <a:r>
              <a:rPr lang="ru-RU" altLang="ru-RU" sz="1400" b="1" dirty="0" err="1" smtClean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Сухэ-Батора</a:t>
            </a:r>
            <a:r>
              <a:rPr lang="ru-RU" altLang="ru-RU" sz="14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МНP(1968, 1969, 1971) </a:t>
            </a:r>
          </a:p>
          <a:p>
            <a:pPr>
              <a:lnSpc>
                <a:spcPct val="80000"/>
              </a:lnSpc>
            </a:pPr>
            <a:r>
              <a:rPr lang="ru-RU" altLang="ru-RU" sz="14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 ордена Боевого Красного Знамени, МНP(1939) </a:t>
            </a:r>
          </a:p>
          <a:p>
            <a:pPr>
              <a:lnSpc>
                <a:spcPct val="80000"/>
              </a:lnSpc>
            </a:pPr>
            <a:r>
              <a:rPr lang="ru-RU" altLang="ru-RU" sz="14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Орден «Крест </a:t>
            </a:r>
            <a:r>
              <a:rPr lang="ru-RU" altLang="ru-RU" sz="1400" b="1" dirty="0" err="1" smtClean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Грюнвальда</a:t>
            </a:r>
            <a:r>
              <a:rPr lang="ru-RU" altLang="ru-RU" sz="14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» 1-го класса, ПНP(1945) </a:t>
            </a:r>
          </a:p>
          <a:p>
            <a:pPr>
              <a:lnSpc>
                <a:spcPct val="80000"/>
              </a:lnSpc>
            </a:pPr>
            <a:r>
              <a:rPr lang="ru-RU" altLang="ru-RU" sz="14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Орден «</a:t>
            </a:r>
            <a:r>
              <a:rPr lang="ru-RU" altLang="ru-RU" sz="1400" b="1" dirty="0" err="1" smtClean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Виртути</a:t>
            </a:r>
            <a:r>
              <a:rPr lang="ru-RU" altLang="ru-RU" sz="14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altLang="ru-RU" sz="1400" b="1" dirty="0" err="1" smtClean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милитари</a:t>
            </a:r>
            <a:r>
              <a:rPr lang="ru-RU" altLang="ru-RU" sz="14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» 1-го класса, ПНP(1945) </a:t>
            </a:r>
          </a:p>
          <a:p>
            <a:pPr>
              <a:lnSpc>
                <a:spcPct val="80000"/>
              </a:lnSpc>
            </a:pPr>
            <a:r>
              <a:rPr lang="ru-RU" altLang="ru-RU" sz="14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Орден Возрождения Польши 2-го класса, ПНP(1968) </a:t>
            </a:r>
          </a:p>
          <a:p>
            <a:pPr>
              <a:lnSpc>
                <a:spcPct val="80000"/>
              </a:lnSpc>
            </a:pPr>
            <a:r>
              <a:rPr lang="ru-RU" altLang="ru-RU" sz="14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Орден Возрождения Польши 3-го класса, ПНP(1973) </a:t>
            </a:r>
          </a:p>
          <a:p>
            <a:pPr>
              <a:lnSpc>
                <a:spcPct val="80000"/>
              </a:lnSpc>
            </a:pPr>
            <a:r>
              <a:rPr lang="ru-RU" altLang="ru-RU" sz="14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Орден Белого Льва 1-й степени, ЧССР </a:t>
            </a:r>
          </a:p>
          <a:p>
            <a:pPr>
              <a:lnSpc>
                <a:spcPct val="80000"/>
              </a:lnSpc>
            </a:pPr>
            <a:r>
              <a:rPr lang="ru-RU" altLang="ru-RU" sz="14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Военный крест 1939 г., ЧССР </a:t>
            </a:r>
          </a:p>
          <a:p>
            <a:pPr>
              <a:lnSpc>
                <a:spcPct val="80000"/>
              </a:lnSpc>
            </a:pPr>
            <a:r>
              <a:rPr lang="ru-RU" altLang="ru-RU" sz="14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Орден «Свобода», Югославия (1956) </a:t>
            </a:r>
          </a:p>
          <a:p>
            <a:pPr>
              <a:lnSpc>
                <a:spcPct val="80000"/>
              </a:lnSpc>
            </a:pPr>
            <a:r>
              <a:rPr lang="ru-RU" altLang="ru-RU" sz="14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Орден «Легион Почета» степени Главнокомандующего, США (1945) </a:t>
            </a:r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932040" y="1268760"/>
            <a:ext cx="4038600" cy="4525962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 sz="14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Орден Бани 1-й степени (Большой рыцарский крест), Великобритания (1945) </a:t>
            </a:r>
          </a:p>
          <a:p>
            <a:pPr>
              <a:lnSpc>
                <a:spcPct val="80000"/>
              </a:lnSpc>
            </a:pPr>
            <a:r>
              <a:rPr lang="ru-RU" altLang="ru-RU" sz="14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Орден Почётного легиона 1-й степени, Франция (1945) </a:t>
            </a:r>
          </a:p>
          <a:p>
            <a:pPr>
              <a:lnSpc>
                <a:spcPct val="80000"/>
              </a:lnSpc>
            </a:pPr>
            <a:r>
              <a:rPr lang="ru-RU" altLang="ru-RU" sz="14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Большой офицерский крест, Египет (1956) </a:t>
            </a:r>
          </a:p>
          <a:p>
            <a:pPr>
              <a:lnSpc>
                <a:spcPct val="80000"/>
              </a:lnSpc>
            </a:pPr>
            <a:r>
              <a:rPr lang="ru-RU" altLang="ru-RU" sz="14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Медаль «50 лет Монгольской Народной Революции», МНР </a:t>
            </a:r>
          </a:p>
          <a:p>
            <a:pPr>
              <a:lnSpc>
                <a:spcPct val="80000"/>
              </a:lnSpc>
            </a:pPr>
            <a:r>
              <a:rPr lang="ru-RU" altLang="ru-RU" sz="14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Медаль «50 лет Монгольской Народной Армии», МНР </a:t>
            </a:r>
          </a:p>
          <a:p>
            <a:pPr>
              <a:lnSpc>
                <a:spcPct val="80000"/>
              </a:lnSpc>
            </a:pPr>
            <a:r>
              <a:rPr lang="ru-RU" altLang="ru-RU" sz="14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Медаль «XXX лет Победы на Халхин-Голе», МНP(1969) </a:t>
            </a:r>
          </a:p>
          <a:p>
            <a:pPr>
              <a:lnSpc>
                <a:spcPct val="80000"/>
              </a:lnSpc>
            </a:pPr>
            <a:r>
              <a:rPr lang="ru-RU" altLang="ru-RU" sz="14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Медаль «За Победу над Японией», МНP(1945) </a:t>
            </a:r>
          </a:p>
          <a:p>
            <a:pPr>
              <a:lnSpc>
                <a:spcPct val="80000"/>
              </a:lnSpc>
            </a:pPr>
            <a:r>
              <a:rPr lang="ru-RU" altLang="ru-RU" sz="14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Медаль «90-летие со дня рождения Георгия Димитрова», НРБ </a:t>
            </a:r>
          </a:p>
          <a:p>
            <a:pPr>
              <a:lnSpc>
                <a:spcPct val="80000"/>
              </a:lnSpc>
            </a:pPr>
            <a:r>
              <a:rPr lang="ru-RU" altLang="ru-RU" sz="14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Медаль «25 лет Болгарской Народной армии», НРБ </a:t>
            </a:r>
          </a:p>
          <a:p>
            <a:pPr>
              <a:lnSpc>
                <a:spcPct val="80000"/>
              </a:lnSpc>
            </a:pPr>
            <a:r>
              <a:rPr lang="ru-RU" altLang="ru-RU" sz="14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Медаль «За Варшаву», ПНР </a:t>
            </a:r>
          </a:p>
          <a:p>
            <a:pPr>
              <a:lnSpc>
                <a:spcPct val="80000"/>
              </a:lnSpc>
            </a:pPr>
            <a:r>
              <a:rPr lang="ru-RU" altLang="ru-RU" sz="14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Медаль «За Одер, </a:t>
            </a:r>
            <a:r>
              <a:rPr lang="ru-RU" altLang="ru-RU" sz="1400" b="1" dirty="0" err="1" smtClean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Нейсе</a:t>
            </a:r>
            <a:r>
              <a:rPr lang="ru-RU" altLang="ru-RU" sz="14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Балтику», ПНР </a:t>
            </a:r>
          </a:p>
          <a:p>
            <a:pPr>
              <a:lnSpc>
                <a:spcPct val="80000"/>
              </a:lnSpc>
            </a:pPr>
            <a:r>
              <a:rPr lang="ru-RU" altLang="ru-RU" sz="14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Медаль «Гарибальди», Италия</a:t>
            </a:r>
          </a:p>
          <a:p>
            <a:pPr>
              <a:lnSpc>
                <a:spcPct val="80000"/>
              </a:lnSpc>
            </a:pPr>
            <a:r>
              <a:rPr lang="ru-RU" altLang="ru-RU" sz="14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Медаль «Китайско-советская дружба» </a:t>
            </a:r>
          </a:p>
          <a:p>
            <a:pPr>
              <a:lnSpc>
                <a:spcPct val="80000"/>
              </a:lnSpc>
            </a:pPr>
            <a:r>
              <a:rPr lang="ru-RU" altLang="ru-RU" sz="14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Звание Почетного итальянского партизана (1956)</a:t>
            </a:r>
          </a:p>
          <a:p>
            <a:pPr>
              <a:lnSpc>
                <a:spcPct val="80000"/>
              </a:lnSpc>
            </a:pPr>
            <a:endParaRPr lang="ru-RU" altLang="ru-RU" sz="1400" b="1" dirty="0" smtClean="0">
              <a:solidFill>
                <a:srgbClr val="6600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80000"/>
              </a:lnSpc>
            </a:pPr>
            <a:endParaRPr lang="ru-RU" altLang="ru-RU" sz="1400" b="1" dirty="0" smtClean="0">
              <a:solidFill>
                <a:srgbClr val="6600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0967" name="WordArt 7" descr="Белый мрамор"/>
          <p:cNvSpPr>
            <a:spLocks noChangeArrowheads="1" noChangeShapeType="1" noTextEdit="1"/>
          </p:cNvSpPr>
          <p:nvPr/>
        </p:nvSpPr>
        <p:spPr bwMode="auto">
          <a:xfrm>
            <a:off x="2195513" y="620713"/>
            <a:ext cx="4829175" cy="523875"/>
          </a:xfrm>
          <a:prstGeom prst="rect">
            <a:avLst/>
          </a:prstGeom>
          <a:extLst>
            <a:ext uri="{AF507438-7753-43E0-B8FC-AC1667EBCBE1}">
              <a14:hiddenEffects xmlns=""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Иностранные награды</a:t>
            </a:r>
          </a:p>
        </p:txBody>
      </p:sp>
    </p:spTree>
    <p:extLst>
      <p:ext uri="{BB962C8B-B14F-4D97-AF65-F5344CB8AC3E}">
        <p14:creationId xmlns="" xmlns:p14="http://schemas.microsoft.com/office/powerpoint/2010/main" val="188594313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21" name="Picture 9" descr="d1e30b2dce641e4ed93ffd6a117d100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268413"/>
            <a:ext cx="6480175" cy="43402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1928717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63675" y="449263"/>
            <a:ext cx="4184650" cy="61102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1700" b="1" dirty="0">
                <a:solidFill>
                  <a:srgbClr val="002060"/>
                </a:solidFill>
                <a:latin typeface="+mn-lt"/>
              </a:rPr>
              <a:t>Умер маршал </a:t>
            </a:r>
            <a:r>
              <a:rPr lang="ru-RU" sz="1700" b="1" dirty="0" err="1">
                <a:solidFill>
                  <a:srgbClr val="002060"/>
                </a:solidFill>
                <a:latin typeface="+mn-lt"/>
              </a:rPr>
              <a:t>Г.К.Жуков</a:t>
            </a:r>
            <a:r>
              <a:rPr lang="ru-RU" sz="1700" b="1" dirty="0">
                <a:solidFill>
                  <a:srgbClr val="002060"/>
                </a:solidFill>
                <a:latin typeface="+mn-lt"/>
              </a:rPr>
              <a:t> в 1974 году. </a:t>
            </a:r>
            <a:r>
              <a:rPr lang="ru-RU" sz="1700" b="1" dirty="0" err="1">
                <a:solidFill>
                  <a:srgbClr val="002060"/>
                </a:solidFill>
                <a:latin typeface="+mn-lt"/>
              </a:rPr>
              <a:t>Похорен</a:t>
            </a:r>
            <a:r>
              <a:rPr lang="ru-RU" sz="1700" b="1" dirty="0">
                <a:solidFill>
                  <a:srgbClr val="002060"/>
                </a:solidFill>
                <a:latin typeface="+mn-lt"/>
              </a:rPr>
              <a:t> у Кремлевской стены.</a:t>
            </a:r>
          </a:p>
          <a:p>
            <a:pPr>
              <a:defRPr/>
            </a:pPr>
            <a:r>
              <a:rPr lang="ru-RU" sz="1700" b="1" dirty="0">
                <a:solidFill>
                  <a:srgbClr val="002060"/>
                </a:solidFill>
                <a:latin typeface="+mn-lt"/>
              </a:rPr>
              <a:t>В честь Георгия Жукова названы улицы во многих городах России и СНГ, станции метро разных городов, Военная академия воздушно-космической обороны в Твери, танкер, пассажирский теплоход, сухогруз и малая планета, открытая в 1975 году. </a:t>
            </a:r>
          </a:p>
          <a:p>
            <a:pPr>
              <a:defRPr/>
            </a:pPr>
            <a:r>
              <a:rPr lang="ru-RU" sz="1700" b="1" dirty="0">
                <a:solidFill>
                  <a:srgbClr val="002060"/>
                </a:solidFill>
                <a:latin typeface="+mn-lt"/>
              </a:rPr>
              <a:t>Его имя носит город в Калужской области. Памятники маршалу установлены во многих городах России, СНГ и в Монголии. </a:t>
            </a:r>
          </a:p>
          <a:p>
            <a:pPr>
              <a:defRPr/>
            </a:pPr>
            <a:r>
              <a:rPr lang="ru-RU" sz="1700" b="1" dirty="0">
                <a:solidFill>
                  <a:srgbClr val="002060"/>
                </a:solidFill>
                <a:latin typeface="+mn-lt"/>
              </a:rPr>
              <a:t>В 1994 году были учреждены государственные награды Российской Федерации имени полководца: орден Жукова и медаль Жукова. В 1995 году учреждена ежегодная Государственная премия РФ его имени за выдающиеся достижения в области военной науки и создания военной техники, а также за лучшие произведения литературы и искусства, посвященные Великой Отечественной войне.</a:t>
            </a:r>
          </a:p>
        </p:txBody>
      </p:sp>
      <p:pic>
        <p:nvPicPr>
          <p:cNvPr id="55299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8" y="6675438"/>
            <a:ext cx="14192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0" name="Рисунок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12088" y="287338"/>
            <a:ext cx="931862" cy="171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1" name="Рисунок 4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888" y="287338"/>
            <a:ext cx="863600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164388" y="1268413"/>
            <a:ext cx="811212" cy="554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000" b="1" dirty="0">
                <a:solidFill>
                  <a:srgbClr val="0000FF"/>
                </a:solidFill>
                <a:latin typeface="+mn-lt"/>
              </a:rPr>
              <a:t>Орден и медаль Жукова</a:t>
            </a:r>
          </a:p>
        </p:txBody>
      </p:sp>
      <p:pic>
        <p:nvPicPr>
          <p:cNvPr id="55303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4825" y="2009775"/>
            <a:ext cx="1497013" cy="194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457825" y="4002088"/>
            <a:ext cx="1682750" cy="2460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000" b="1" dirty="0">
                <a:solidFill>
                  <a:srgbClr val="0000FF"/>
                </a:solidFill>
                <a:latin typeface="+mn-lt"/>
              </a:rPr>
              <a:t>Памятник в Екатеринбурге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4288" y="2053846"/>
            <a:ext cx="1213374" cy="16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7569200" y="3614738"/>
            <a:ext cx="555625" cy="2460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000" b="1" dirty="0">
                <a:solidFill>
                  <a:srgbClr val="0000FF"/>
                </a:solidFill>
                <a:latin typeface="+mn-lt"/>
              </a:rPr>
              <a:t>Калуга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9685" y="3913734"/>
            <a:ext cx="1574172" cy="11806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7421563" y="4970463"/>
            <a:ext cx="1108075" cy="2476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000" b="1" dirty="0">
                <a:solidFill>
                  <a:srgbClr val="0000FF"/>
                </a:solidFill>
                <a:latin typeface="+mn-lt"/>
              </a:rPr>
              <a:t>Санкт-Петербург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9685" y="5229272"/>
            <a:ext cx="1533844" cy="11503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/>
          <p:cNvSpPr txBox="1"/>
          <p:nvPr/>
        </p:nvSpPr>
        <p:spPr>
          <a:xfrm>
            <a:off x="7681913" y="6334125"/>
            <a:ext cx="628650" cy="2460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000" b="1" dirty="0">
                <a:solidFill>
                  <a:srgbClr val="0000FF"/>
                </a:solidFill>
                <a:latin typeface="+mn-lt"/>
              </a:rPr>
              <a:t>Иркутск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3754" y="4290282"/>
            <a:ext cx="1557222" cy="18750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TextBox 15"/>
          <p:cNvSpPr txBox="1"/>
          <p:nvPr/>
        </p:nvSpPr>
        <p:spPr>
          <a:xfrm>
            <a:off x="5994400" y="6194425"/>
            <a:ext cx="609600" cy="2460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000" b="1" dirty="0">
                <a:solidFill>
                  <a:srgbClr val="0000FF"/>
                </a:solidFill>
                <a:latin typeface="+mn-lt"/>
              </a:rPr>
              <a:t>Москва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66700" y="115888"/>
            <a:ext cx="1065213" cy="6559550"/>
          </a:xfrm>
          <a:prstGeom prst="rect">
            <a:avLst/>
          </a:prstGeom>
          <a:solidFill>
            <a:srgbClr val="904406"/>
          </a:solidFill>
          <a:ln>
            <a:solidFill>
              <a:srgbClr val="9044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55314" name="Рисунок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5646230">
            <a:off x="-2160587" y="2592388"/>
            <a:ext cx="5721350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skrinshoter.ru/i/191019/mBb9BCA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7" y="332656"/>
            <a:ext cx="7491263" cy="61926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84828963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auction.conros.ru/img/658/1454+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76672"/>
            <a:ext cx="7138202" cy="59046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18240826"/>
      </p:ext>
    </p:extLst>
  </p:cSld>
  <p:clrMapOvr>
    <a:masterClrMapping/>
  </p:clrMapOvr>
  <p:transition>
    <p:zo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692696"/>
            <a:ext cx="4572000" cy="30931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spcBef>
                <a:spcPts val="600"/>
              </a:spcBef>
            </a:pPr>
            <a:r>
              <a:rPr lang="ru-RU" alt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Маршал Советского Союза                                           (1943)</a:t>
            </a:r>
          </a:p>
          <a:p>
            <a:pPr algn="ctr" eaLnBrk="1" hangingPunct="1">
              <a:spcBef>
                <a:spcPts val="600"/>
              </a:spcBef>
            </a:pPr>
            <a:r>
              <a:rPr lang="ru-RU" alt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1955—1957 министр обороны                              СССР. </a:t>
            </a:r>
          </a:p>
          <a:p>
            <a:pPr algn="ctr" eaLnBrk="1" hangingPunct="1">
              <a:spcBef>
                <a:spcPts val="600"/>
              </a:spcBef>
            </a:pPr>
            <a:r>
              <a:rPr lang="ru-RU" alt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Четырежды Герой Советского                                          Союза</a:t>
            </a:r>
            <a:r>
              <a:rPr lang="ru-RU" alt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1939, 1944, 1945, 1956 г.</a:t>
            </a:r>
            <a:endParaRPr lang="ru-RU" alt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ts val="600"/>
              </a:spcBef>
            </a:pPr>
            <a:r>
              <a:rPr lang="ru-RU" alt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Кавалер двух орденов «Победа</a:t>
            </a:r>
            <a:r>
              <a:rPr lang="ru-RU" alt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                 советских </a:t>
            </a:r>
            <a:r>
              <a:rPr lang="ru-RU" alt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иностранных                               орденов и медалей.</a:t>
            </a:r>
          </a:p>
        </p:txBody>
      </p:sp>
      <p:pic>
        <p:nvPicPr>
          <p:cNvPr id="3" name="Picture 12" descr="96b5ccb9bde30326a37c44b2caf7a90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012" r="22311"/>
          <a:stretch/>
        </p:blipFill>
        <p:spPr>
          <a:xfrm>
            <a:off x="5508104" y="3501008"/>
            <a:ext cx="2968713" cy="28002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684837372"/>
      </p:ext>
    </p:extLst>
  </p:cSld>
  <p:clrMapOvr>
    <a:masterClrMapping/>
  </p:clrMapOvr>
  <p:transition>
    <p:zo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64075" y="260350"/>
            <a:ext cx="4229100" cy="627864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Георгий Константинович Жуков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родился 19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ноября (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старому стилю), 2 декабря (по новому) 1896 года в деревне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Стрелковка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Калужской губернии. </a:t>
            </a:r>
          </a:p>
          <a:p>
            <a:pPr algn="just">
              <a:defRPr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Отец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Жукова- Константин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Артемьевич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сапожничал в городах, мать - Устинья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Артемьевна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подрабатывала на перевозке грузов. </a:t>
            </a:r>
          </a:p>
          <a:p>
            <a:pPr algn="just">
              <a:defRPr/>
            </a:pPr>
            <a:r>
              <a:rPr lang="ru-RU" sz="1600" b="1" dirty="0">
                <a:solidFill>
                  <a:srgbClr val="904406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b="1" i="1" dirty="0">
                <a:solidFill>
                  <a:srgbClr val="904406"/>
                </a:solidFill>
                <a:latin typeface="Times New Roman" pitchFamily="18" charset="0"/>
                <a:cs typeface="Times New Roman" pitchFamily="18" charset="0"/>
              </a:rPr>
              <a:t>Мы, дети бедняков, видели, как трудно приходится нашим матерям, и горько переживали их слезы. И какая бывала радость, когда из Малоярославца мать  привозила нам по баранке или прянику! Если же удавалось скопить немного денег к рождеству или пасхе на пироги с начинкой, тогда нашим восторгам не было границ». </a:t>
            </a:r>
          </a:p>
          <a:p>
            <a:pPr algn="just"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Жуков вспоминал: "</a:t>
            </a:r>
            <a:r>
              <a:rPr lang="ru-RU" sz="1600" b="1" i="1" dirty="0">
                <a:solidFill>
                  <a:srgbClr val="843F06"/>
                </a:solidFill>
                <a:latin typeface="Times New Roman" pitchFamily="18" charset="0"/>
                <a:cs typeface="Times New Roman" pitchFamily="18" charset="0"/>
              </a:rPr>
              <a:t>Спасибо соседям, они иногда выручали нас то щами, то кашей. Такая взаимопомощь в деревнях не была исключением, а скорее традицией дружбы и солидарности русских людей, живших в тяжёлой нужде».</a:t>
            </a:r>
          </a:p>
          <a:p>
            <a:pPr>
              <a:defRPr/>
            </a:pPr>
            <a:endParaRPr lang="ru-RU" sz="1600" dirty="0">
              <a:latin typeface="+mn-lt"/>
            </a:endParaRPr>
          </a:p>
          <a:p>
            <a:pPr>
              <a:defRPr/>
            </a:pPr>
            <a:r>
              <a:rPr lang="ru-RU" sz="1600" dirty="0">
                <a:latin typeface="+mn-lt"/>
              </a:rPr>
              <a:t> </a:t>
            </a:r>
          </a:p>
          <a:p>
            <a:pPr>
              <a:defRPr/>
            </a:pPr>
            <a:r>
              <a:rPr lang="ru-RU" dirty="0"/>
              <a:t>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1294413" y="325540"/>
            <a:ext cx="3261069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9448" y="2492896"/>
            <a:ext cx="1585533" cy="22978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2821128" y="4215558"/>
            <a:ext cx="1896045" cy="2287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984047" y="4787595"/>
            <a:ext cx="452437" cy="2460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000" b="1" dirty="0">
                <a:solidFill>
                  <a:srgbClr val="0000FF"/>
                </a:solidFill>
                <a:latin typeface="+mn-lt"/>
              </a:rPr>
              <a:t>мать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95638" y="6391275"/>
            <a:ext cx="1336675" cy="2460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000" b="1" dirty="0">
                <a:solidFill>
                  <a:srgbClr val="0000FF"/>
                </a:solidFill>
                <a:latin typeface="+mn-lt"/>
              </a:rPr>
              <a:t>Деревня </a:t>
            </a:r>
            <a:r>
              <a:rPr lang="ru-RU" sz="1000" b="1" dirty="0" err="1">
                <a:solidFill>
                  <a:srgbClr val="0000FF"/>
                </a:solidFill>
                <a:latin typeface="+mn-lt"/>
              </a:rPr>
              <a:t>Стрелковка</a:t>
            </a:r>
            <a:endParaRPr lang="ru-RU" sz="1000" b="1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38350" y="1978025"/>
            <a:ext cx="1973263" cy="2460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000" b="1" dirty="0">
                <a:solidFill>
                  <a:srgbClr val="0000FF"/>
                </a:solidFill>
                <a:latin typeface="+mn-lt"/>
              </a:rPr>
              <a:t>Русская деревня начала 20 века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1750" y="6662738"/>
            <a:ext cx="1395413" cy="15875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35759" y="245249"/>
            <a:ext cx="4213225" cy="4524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семилетнем возрасте Георгий пошёл учиться в церковную школу к своему первому учителю Сергею Николаевичу Ремизову. </a:t>
            </a:r>
          </a:p>
          <a:p>
            <a:pPr algn="just">
              <a:defRPr/>
            </a:pPr>
            <a:r>
              <a:rPr lang="ru-RU" sz="1600" b="1" i="1" dirty="0">
                <a:solidFill>
                  <a:srgbClr val="904406"/>
                </a:solidFill>
                <a:latin typeface="Times New Roman" pitchFamily="18" charset="0"/>
                <a:cs typeface="Times New Roman" pitchFamily="18" charset="0"/>
              </a:rPr>
              <a:t>«В 1906 году  же году я окончил 3-классную церковноприходскую школу. Учился во всех классах на отлично и получил похвальный лист. В семье все были очень довольны моими успехами, да и я был рад. По случаю успешного окончания школы мать подарила мне новую рубаху, а отец сам сшил сапоги». 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июне 1907 года Жуков отправился в Москву к своему дяде учиться скорняжному делу. </a:t>
            </a:r>
          </a:p>
          <a:p>
            <a:pPr algn="just">
              <a:defRPr/>
            </a:pPr>
            <a:r>
              <a:rPr lang="ru-RU" sz="1600" b="1" i="1" dirty="0">
                <a:solidFill>
                  <a:srgbClr val="904406"/>
                </a:solidFill>
                <a:latin typeface="Times New Roman" pitchFamily="18" charset="0"/>
                <a:cs typeface="Times New Roman" pitchFamily="18" charset="0"/>
              </a:rPr>
              <a:t>«Я понимал, что, по существу, мое детство кончается. Правда, прошедшие годы можно было лишь условно назвать детскими…Я был готов на любую работу, лишь бы быть полезным семье».</a:t>
            </a:r>
            <a:endParaRPr lang="ru-RU" sz="1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8679" y="245249"/>
            <a:ext cx="3290155" cy="18490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76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9513" y="2149475"/>
            <a:ext cx="3290887" cy="220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8678" y="4421188"/>
            <a:ext cx="3147297" cy="20187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803400" y="1971675"/>
            <a:ext cx="1811338" cy="2460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000" b="1" dirty="0">
                <a:solidFill>
                  <a:srgbClr val="0000FF"/>
                </a:solidFill>
                <a:latin typeface="+mn-lt"/>
              </a:rPr>
              <a:t>церковно-приходская школа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47850" y="4175125"/>
            <a:ext cx="1528763" cy="2460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000" b="1" dirty="0">
                <a:solidFill>
                  <a:srgbClr val="0000FF"/>
                </a:solidFill>
                <a:latin typeface="+mn-lt"/>
              </a:rPr>
              <a:t>скорняжная мастерская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1750" y="6662738"/>
            <a:ext cx="1395413" cy="15875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497012" y="6392476"/>
            <a:ext cx="701675" cy="2460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000" b="1" dirty="0">
                <a:solidFill>
                  <a:srgbClr val="0000FF"/>
                </a:solidFill>
                <a:latin typeface="+mj-lt"/>
              </a:rPr>
              <a:t>в Москву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493764" y="4769421"/>
            <a:ext cx="290974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Одновременно с обучением ремесленному делу Георгий вместе с сыном хозяина изучал русский язык, математику, географию. </a:t>
            </a:r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Так прошло несколько лет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8811" y="4596202"/>
            <a:ext cx="1560711" cy="204233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4873" y="6299734"/>
            <a:ext cx="1981372" cy="280440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35375" y="254000"/>
            <a:ext cx="5329238" cy="67405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1914 году началась Первая мировая война. </a:t>
            </a:r>
          </a:p>
          <a:p>
            <a:pPr algn="just">
              <a:defRPr/>
            </a:pPr>
            <a:r>
              <a:rPr lang="ru-RU" altLang="ru-RU" sz="1600" b="1" i="1" dirty="0">
                <a:solidFill>
                  <a:srgbClr val="904406"/>
                </a:solidFill>
                <a:latin typeface="Times New Roman" pitchFamily="18" charset="0"/>
                <a:cs typeface="Times New Roman" pitchFamily="18" charset="0"/>
              </a:rPr>
              <a:t>«Шли на войну юноши, еще не достигшие двадцатилетнего возраста. Подходила и моя очередь. Особого энтузиазма я не испытывал, так как на каждом шагу в Москве встречал несчастных калек, вернувшихся с фронта. Однако считал, что, если возьмут в армию, буду честно драться за Россию»</a:t>
            </a:r>
            <a:r>
              <a:rPr lang="ru-RU" altLang="ru-RU" sz="1600" i="1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defRPr/>
            </a:pP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Георгий поступил в унтер-офицерскую школу, которую окончил в августе 1916 г. Воевал младший вице-унтер-офицер </a:t>
            </a:r>
            <a:r>
              <a:rPr lang="ru-RU" alt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10-го Новгородского драгунского полка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Жуков храбро.</a:t>
            </a:r>
            <a:r>
              <a:rPr lang="ru-RU" alt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Позднее маршал   признавался: </a:t>
            </a:r>
            <a:r>
              <a:rPr lang="ru-RU" altLang="ru-RU" sz="1600" b="1" i="1" dirty="0">
                <a:solidFill>
                  <a:srgbClr val="904406"/>
                </a:solidFill>
                <a:latin typeface="Times New Roman" pitchFamily="18" charset="0"/>
                <a:cs typeface="Times New Roman" pitchFamily="18" charset="0"/>
              </a:rPr>
              <a:t>" Когда на войне очутился, поначалу была какая-то неуверенность под артобстрелом, но она быстро прошла. Под пулями никогда не накланялся».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сентябре 1916 года Жуков  получил лёгкое ранение во время конной атаки на Юго-Западном фронте. Но уже в октябре 1916 года Георгий Константинович подорвался на мине и получил тяжёлую контузию: </a:t>
            </a:r>
            <a:r>
              <a:rPr lang="ru-RU" alt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время полностью лишился слуха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Лечиться пришлось долго. </a:t>
            </a:r>
          </a:p>
          <a:p>
            <a:pPr algn="just">
              <a:defRPr/>
            </a:pP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Смелость унтер-офицера была отмечена высшими солдатскими наградами: Георгиевским крестом 4-й степени за пленение немецкого офицера, Георгиевским крестом 3 степени за участие в кавалерийской атаке.</a:t>
            </a:r>
          </a:p>
          <a:p>
            <a:pPr algn="just">
              <a:defRPr/>
            </a:pPr>
            <a:r>
              <a:rPr lang="ru-RU" alt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После роспуска эскадрона в 1917 году вернулся домой, где долго болел тифом.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фронт Жуков больше не вернулся.</a:t>
            </a:r>
            <a:endParaRPr lang="ru-RU" alt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160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3647" y="251156"/>
            <a:ext cx="1872208" cy="24742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1365755" y="5268258"/>
            <a:ext cx="750923" cy="12805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3257" y="5303299"/>
            <a:ext cx="1062619" cy="1250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6195" y="2739693"/>
            <a:ext cx="1607113" cy="2364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31750" y="6662738"/>
            <a:ext cx="1395413" cy="15875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622425" y="5062538"/>
            <a:ext cx="1435100" cy="2460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000" b="1" dirty="0">
                <a:solidFill>
                  <a:srgbClr val="0000FF"/>
                </a:solidFill>
                <a:latin typeface="+mn-lt"/>
              </a:rPr>
              <a:t>Первая мировая, 1916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86200" y="476250"/>
            <a:ext cx="4897438" cy="60023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сентябре 1918 г. его мобилизовали в Красную Армию. Будущий полководец Жуков служил в 4-м Московском кавалерийском полку. Там он дорос до помощника командира взвода и в марте 1919 г. вступил в коммунистическую партию. Сражался против уральских казаков и с армией генерала П. Н. Врангеля под Царицыном, где в октябре 1919 г. был ранен осколком гранаты в левую ногу и левый бок. После выздоровления попал на Рязанские кавалерийские курсы. </a:t>
            </a:r>
            <a:r>
              <a:rPr lang="ru-RU" sz="1600" b="1" i="1" dirty="0">
                <a:solidFill>
                  <a:srgbClr val="843F06"/>
                </a:solidFill>
                <a:latin typeface="Times New Roman" pitchFamily="18" charset="0"/>
                <a:cs typeface="Times New Roman" pitchFamily="18" charset="0"/>
              </a:rPr>
              <a:t>«Курсы укомплектовывались главным образом кавалеристами, отличившимися в боях. Мне было предложено занять должность курсанта-старшины 1-го эскадрона.</a:t>
            </a:r>
          </a:p>
          <a:p>
            <a:pPr algn="just">
              <a:defRPr/>
            </a:pPr>
            <a:r>
              <a:rPr lang="ru-RU" sz="1600" b="1" i="1" dirty="0">
                <a:solidFill>
                  <a:srgbClr val="843F06"/>
                </a:solidFill>
                <a:latin typeface="Times New Roman" pitchFamily="18" charset="0"/>
                <a:cs typeface="Times New Roman" pitchFamily="18" charset="0"/>
              </a:rPr>
              <a:t>Мне было поручено заниматься с курсантами владением холодным оружием (пика, шашка), обучением штыковому бою, строевой и физической подготовкой». 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августе курсантский полк перебросили на Кубань для борьбы с десантом генерала Сергея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Улагая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Жуков стал старшиной взвода. В конце года он отправился подавлять восстания на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Тамбовщине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в Воронежской губернии. За успешные действия командир эскадрона Георгий Жуков получил первую советскую награду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b="1" dirty="0">
                <a:solidFill>
                  <a:srgbClr val="C80000"/>
                </a:solidFill>
                <a:latin typeface="Times New Roman" pitchFamily="18" charset="0"/>
                <a:cs typeface="Times New Roman" pitchFamily="18" charset="0"/>
              </a:rPr>
              <a:t>орден Красного Знамени.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1427163" y="334752"/>
            <a:ext cx="1876833" cy="22419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1861" y="4013209"/>
            <a:ext cx="1728727" cy="23681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397000" y="2574925"/>
            <a:ext cx="1824038" cy="2460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000" b="1" dirty="0">
                <a:solidFill>
                  <a:srgbClr val="0000FF"/>
                </a:solidFill>
                <a:latin typeface="+mn-lt"/>
              </a:rPr>
              <a:t>Георгий Жуков в 1920-е годы</a:t>
            </a:r>
          </a:p>
        </p:txBody>
      </p:sp>
      <p:pic>
        <p:nvPicPr>
          <p:cNvPr id="32774" name="Рисунок 7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17688" y="2820988"/>
            <a:ext cx="981075" cy="111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1750" y="6662738"/>
            <a:ext cx="1395413" cy="15875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397000" y="6354763"/>
            <a:ext cx="4572000" cy="2476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1000" b="1" dirty="0">
                <a:solidFill>
                  <a:srgbClr val="0000FF"/>
                </a:solidFill>
                <a:latin typeface="+mn-lt"/>
              </a:rPr>
              <a:t>Жуков с женой Александрой Зуйковой, 1924 год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Прямоугольник 1"/>
          <p:cNvSpPr>
            <a:spLocks noChangeArrowheads="1"/>
          </p:cNvSpPr>
          <p:nvPr/>
        </p:nvSpPr>
        <p:spPr bwMode="auto">
          <a:xfrm>
            <a:off x="3829050" y="260350"/>
            <a:ext cx="5070475" cy="652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defRPr/>
            </a:pPr>
            <a:r>
              <a:rPr lang="ru-RU" alt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20–30-е гг. Жуков продолжал свою службу в кавалерии. С апреля 1923 г. он уже командовал полком.</a:t>
            </a:r>
          </a:p>
          <a:p>
            <a:pPr algn="just">
              <a:defRPr/>
            </a:pPr>
            <a:endParaRPr lang="ru-RU" alt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alt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26-летний командир видел недостаток своего военного образования. И тогда, и в последующие годы он занимался самообразованием, усиленно изучал книги по военному искусству и истории военного прошлого, окончил Высшую кавалерийскую школу в Ленинграде. </a:t>
            </a:r>
          </a:p>
          <a:p>
            <a:pPr algn="just">
              <a:defRPr/>
            </a:pPr>
            <a:r>
              <a:rPr lang="ru-RU" alt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1924 - 1925 гг. учился на кавалерийских курсах усовершенствования командного состава (ККУКС). </a:t>
            </a:r>
            <a:r>
              <a:rPr lang="ru-RU" alt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Константин Рокоссовский</a:t>
            </a:r>
            <a:r>
              <a:rPr lang="ru-RU" alt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занимавшийся с ним в одной группе, вспоминал: </a:t>
            </a:r>
            <a:r>
              <a:rPr lang="ru-RU" altLang="ru-RU" sz="1600" b="1" i="1" dirty="0" smtClean="0">
                <a:solidFill>
                  <a:srgbClr val="C80000"/>
                </a:solidFill>
                <a:latin typeface="Times New Roman" pitchFamily="18" charset="0"/>
                <a:cs typeface="Times New Roman" pitchFamily="18" charset="0"/>
              </a:rPr>
              <a:t>"Жуков, как никто, отдавался изучению военной науки. Заглянем в его комнату - все, ползает по карте, разложенной на полу. Уже тогда дело, долг для него были превыше всего". </a:t>
            </a:r>
          </a:p>
          <a:p>
            <a:pPr algn="just">
              <a:defRPr/>
            </a:pPr>
            <a:endParaRPr lang="ru-RU" altLang="ru-RU" sz="1600" b="1" i="1" dirty="0" smtClean="0">
              <a:solidFill>
                <a:srgbClr val="C8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alt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1929-1930 гг. Жуков опять учился - теперь на Курсах усовершенствования высшего начальственного состава, а затем стал командиром кавалерийской бригады. </a:t>
            </a:r>
          </a:p>
          <a:p>
            <a:pPr>
              <a:defRPr/>
            </a:pPr>
            <a:r>
              <a:rPr lang="ru-RU" alt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36 лет Георгий Жуков командовал уже </a:t>
            </a:r>
          </a:p>
          <a:p>
            <a:pPr>
              <a:defRPr/>
            </a:pPr>
            <a:r>
              <a:rPr lang="ru-RU" alt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дивизией.</a:t>
            </a:r>
          </a:p>
          <a:p>
            <a:pPr>
              <a:defRPr/>
            </a:pPr>
            <a:r>
              <a:rPr lang="ru-RU" alt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1936 г. получил первый </a:t>
            </a:r>
            <a:r>
              <a:rPr lang="ru-RU" alt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орден Ленина</a:t>
            </a:r>
          </a:p>
          <a:p>
            <a:pPr>
              <a:defRPr/>
            </a:pPr>
            <a:r>
              <a:rPr lang="ru-RU" alt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 успехи дивизии в боевой подготовке.</a:t>
            </a:r>
          </a:p>
          <a:p>
            <a:pPr>
              <a:defRPr/>
            </a:pPr>
            <a:endParaRPr lang="ru-RU" altLang="ru-RU" sz="1600" dirty="0" smtClean="0">
              <a:solidFill>
                <a:srgbClr val="002060"/>
              </a:solidFill>
              <a:latin typeface="+mn-lt"/>
            </a:endParaRPr>
          </a:p>
          <a:p>
            <a:pPr>
              <a:defRPr/>
            </a:pPr>
            <a:endParaRPr lang="ru-RU" altLang="ru-RU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1564210" y="321865"/>
            <a:ext cx="1941533" cy="22430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267740" y="2636912"/>
            <a:ext cx="2495550" cy="5540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000" b="1" dirty="0">
                <a:solidFill>
                  <a:srgbClr val="0000FF"/>
                </a:solidFill>
                <a:latin typeface="+mn-lt"/>
              </a:rPr>
              <a:t>Г.К. Жуков- командир 39-го </a:t>
            </a:r>
            <a:r>
              <a:rPr lang="ru-RU" sz="1000" b="1" dirty="0" err="1">
                <a:solidFill>
                  <a:srgbClr val="0000FF"/>
                </a:solidFill>
                <a:latin typeface="+mn-lt"/>
              </a:rPr>
              <a:t>Бузулукского</a:t>
            </a:r>
            <a:endParaRPr lang="ru-RU" sz="1000" b="1" dirty="0">
              <a:solidFill>
                <a:srgbClr val="0000FF"/>
              </a:solidFill>
              <a:latin typeface="+mn-lt"/>
            </a:endParaRPr>
          </a:p>
          <a:p>
            <a:pPr>
              <a:defRPr/>
            </a:pPr>
            <a:r>
              <a:rPr lang="ru-RU" sz="1000" b="1" dirty="0">
                <a:solidFill>
                  <a:srgbClr val="0000FF"/>
                </a:solidFill>
                <a:latin typeface="+mn-lt"/>
              </a:rPr>
              <a:t>Кавалерийского полка 7-й Самарской </a:t>
            </a:r>
          </a:p>
          <a:p>
            <a:pPr>
              <a:defRPr/>
            </a:pPr>
            <a:r>
              <a:rPr lang="ru-RU" sz="1000" b="1" dirty="0">
                <a:solidFill>
                  <a:srgbClr val="0000FF"/>
                </a:solidFill>
                <a:latin typeface="+mn-lt"/>
              </a:rPr>
              <a:t>кавалерийской дивизии, 1923 г.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b="10897"/>
          <a:stretch/>
        </p:blipFill>
        <p:spPr>
          <a:xfrm>
            <a:off x="1189413" y="3933056"/>
            <a:ext cx="2652204" cy="17403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351084" y="5684255"/>
            <a:ext cx="2328862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000" b="1" dirty="0">
                <a:solidFill>
                  <a:srgbClr val="0000FF"/>
                </a:solidFill>
                <a:latin typeface="+mn-lt"/>
              </a:rPr>
              <a:t>Выпуск взводных командиров запаса </a:t>
            </a:r>
          </a:p>
          <a:p>
            <a:pPr>
              <a:defRPr/>
            </a:pPr>
            <a:r>
              <a:rPr lang="ru-RU" sz="1000" b="1" dirty="0">
                <a:solidFill>
                  <a:srgbClr val="0000FF"/>
                </a:solidFill>
                <a:latin typeface="+mn-lt"/>
              </a:rPr>
              <a:t> в 39-м кавалерийском полку</a:t>
            </a:r>
          </a:p>
        </p:txBody>
      </p:sp>
      <p:pic>
        <p:nvPicPr>
          <p:cNvPr id="33804" name="Рисунок 8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2950" y="5091113"/>
            <a:ext cx="2230438" cy="156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31750" y="6662738"/>
            <a:ext cx="1395413" cy="15875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68660" y="260350"/>
            <a:ext cx="509595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1937 г. Жуков принял 3-й кавалерийский корпус. </a:t>
            </a:r>
          </a:p>
          <a:p>
            <a:pPr algn="just">
              <a:defRPr/>
            </a:pP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этот период начинаются репрессии в Красной армии: десятки тысяч командиров были уничтожены, брошены в тюрьмы, томились в лагерях.  </a:t>
            </a:r>
          </a:p>
          <a:p>
            <a:pPr algn="just">
              <a:defRPr/>
            </a:pP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Жукову удалось избежать горькой участи. Многие историки считают,  что командиры-конармейцы традиционно пользовались покровительством наркома обороны Климента Ворошилова.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1750" y="6662738"/>
            <a:ext cx="1395413" cy="15875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868660" y="2239199"/>
            <a:ext cx="495181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июня 1939 г. Жукова внезапно вызвал Ворошилов. В приёмной наркома командир корпуса услышал о вторжении японцев на территорию союзной СССР Монголии в районе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реки Халхин-Гол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"Думаю, - заявил Ворошилов, - что затеяна серьёзная военная авантюра и на этом дело не кончится... Можете ли вы вылететь туда немедленно и... принять на себя командование?" - "Готов вылететь сию же минуту».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4286" y="158473"/>
            <a:ext cx="1176422" cy="18728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636890" y="213702"/>
            <a:ext cx="1222642" cy="18004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TextBox 16"/>
          <p:cNvSpPr txBox="1"/>
          <p:nvPr/>
        </p:nvSpPr>
        <p:spPr>
          <a:xfrm>
            <a:off x="793672" y="1970544"/>
            <a:ext cx="3074988" cy="2460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000" b="1" dirty="0">
                <a:solidFill>
                  <a:srgbClr val="0000FF"/>
                </a:solidFill>
                <a:latin typeface="+mn-lt"/>
              </a:rPr>
              <a:t>Г.К. Жуков и нарком обороны СССР  К.Е. Ворошилов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235386" y="4463658"/>
            <a:ext cx="3129315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было первое выступление Георгия Константиновича на поле боя в роли военачальника. Впервые под началом у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Жукова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боевых условиях оказался не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эскадрон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а несколько дивизий и бригад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8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21710" y="2432536"/>
            <a:ext cx="2538692" cy="1710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4499992" y="5585520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Операция   по  окружению  и  разгрому  6-й   японской   армии  восточнее   реки  Халхин-Гол   была   проведена  за  10   дней (20-31 августа </a:t>
            </a:r>
          </a:p>
          <a:p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1939 г.)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8402" y="4170139"/>
            <a:ext cx="2237426" cy="152413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4701" y="4181345"/>
            <a:ext cx="2395936" cy="1518036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Другая 20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3300"/>
      </a:hlink>
      <a:folHlink>
        <a:srgbClr val="A452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2190</TotalTime>
  <Words>1862</Words>
  <Application>Microsoft Office PowerPoint</Application>
  <PresentationFormat>Экран (4:3)</PresentationFormat>
  <Paragraphs>135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1</cp:lastModifiedBy>
  <cp:revision>211</cp:revision>
  <dcterms:created xsi:type="dcterms:W3CDTF">2014-11-07T17:01:55Z</dcterms:created>
  <dcterms:modified xsi:type="dcterms:W3CDTF">2022-02-18T11:00:25Z</dcterms:modified>
</cp:coreProperties>
</file>